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3" autoAdjust="0"/>
    <p:restoredTop sz="93537" autoAdjust="0"/>
  </p:normalViewPr>
  <p:slideViewPr>
    <p:cSldViewPr>
      <p:cViewPr varScale="1">
        <p:scale>
          <a:sx n="106" d="100"/>
          <a:sy n="106" d="100"/>
        </p:scale>
        <p:origin x="169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400"/>
              <a:t>Interval Grade Distribution </a:t>
            </a:r>
          </a:p>
        </c:rich>
      </c:tx>
      <c:layout>
        <c:manualLayout>
          <c:xMode val="edge"/>
          <c:yMode val="edge"/>
          <c:x val="0.36228865402278049"/>
          <c:y val="3.234489470503770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160605883582316E-2"/>
          <c:y val="0.10221315233543009"/>
          <c:w val="0.89362457166473486"/>
          <c:h val="0.77325767027541892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BA8C-412B-8858-5425D0F216C5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BA8C-412B-8858-5425D0F216C5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BA8C-412B-8858-5425D0F216C5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BA8C-412B-8858-5425D0F216C5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BA8C-412B-8858-5425D0F216C5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A8C-412B-8858-5425D0F216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864768"/>
        <c:axId val="168866944"/>
      </c:barChart>
      <c:catAx>
        <c:axId val="16886476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8672302705824444"/>
              <c:y val="0.9315121484662606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6886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8866944"/>
        <c:scaling>
          <c:orientation val="minMax"/>
          <c:max val="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5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68864768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400"/>
              <a:t> THM 415 Letter Grade Distribution</a:t>
            </a:r>
          </a:p>
        </c:rich>
      </c:tx>
      <c:layout>
        <c:manualLayout>
          <c:xMode val="edge"/>
          <c:yMode val="edge"/>
          <c:x val="0.29907991562404423"/>
          <c:y val="3.4482727231350416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096065645955462"/>
          <c:y val="0.11877842028931911"/>
          <c:w val="0.77316630293008271"/>
          <c:h val="0.73229785068773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5269-4CD3-81A4-C5E5F2102A82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5269-4CD3-81A4-C5E5F2102A82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5269-4CD3-81A4-C5E5F2102A82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2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269-4CD3-81A4-C5E5F2102A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4561408"/>
        <c:axId val="264563712"/>
        <c:axId val="0"/>
      </c:bar3DChart>
      <c:catAx>
        <c:axId val="26456140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3935723497596824"/>
              <c:y val="0.9188744713598089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6456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45637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4.7819746141354535E-2"/>
              <c:y val="0.450935876221369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64561408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0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0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031107654705033"/>
          <c:y val="8.1832281687359204E-2"/>
          <c:w val="0.86152001629448594"/>
          <c:h val="0.72752032539025868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Midterm!$B$4:$B$14</c:f>
              <c:strCache>
                <c:ptCount val="11"/>
                <c:pt idx="0">
                  <c:v>Arıkan</c:v>
                </c:pt>
                <c:pt idx="1">
                  <c:v>Ay</c:v>
                </c:pt>
                <c:pt idx="2">
                  <c:v>Başoda</c:v>
                </c:pt>
                <c:pt idx="3">
                  <c:v>Baysallı</c:v>
                </c:pt>
                <c:pt idx="4">
                  <c:v>Çetin</c:v>
                </c:pt>
                <c:pt idx="5">
                  <c:v>Doğangün</c:v>
                </c:pt>
                <c:pt idx="6">
                  <c:v>Güloğlu</c:v>
                </c:pt>
                <c:pt idx="7">
                  <c:v>Güney</c:v>
                </c:pt>
                <c:pt idx="8">
                  <c:v>Karabacak</c:v>
                </c:pt>
                <c:pt idx="9">
                  <c:v>Özkan</c:v>
                </c:pt>
                <c:pt idx="10">
                  <c:v>Taşdemir</c:v>
                </c:pt>
              </c:strCache>
            </c:strRef>
          </c:cat>
          <c:val>
            <c:numRef>
              <c:f>Midterm!$E$4:$E$14</c:f>
              <c:numCache>
                <c:formatCode>#,##0.00</c:formatCode>
                <c:ptCount val="11"/>
                <c:pt idx="0">
                  <c:v>35.833333333333336</c:v>
                </c:pt>
                <c:pt idx="1">
                  <c:v>80</c:v>
                </c:pt>
                <c:pt idx="2">
                  <c:v>15</c:v>
                </c:pt>
                <c:pt idx="3">
                  <c:v>55.000000000000007</c:v>
                </c:pt>
                <c:pt idx="4">
                  <c:v>0</c:v>
                </c:pt>
                <c:pt idx="5">
                  <c:v>25</c:v>
                </c:pt>
                <c:pt idx="6">
                  <c:v>90</c:v>
                </c:pt>
                <c:pt idx="7">
                  <c:v>60</c:v>
                </c:pt>
                <c:pt idx="8">
                  <c:v>94.166666666666671</c:v>
                </c:pt>
                <c:pt idx="9">
                  <c:v>37.5</c:v>
                </c:pt>
                <c:pt idx="1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BE-44F6-99A7-DD2C86E5A08C}"/>
            </c:ext>
          </c:extLst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Midterm!$B$4:$B$14</c:f>
              <c:strCache>
                <c:ptCount val="11"/>
                <c:pt idx="0">
                  <c:v>Arıkan</c:v>
                </c:pt>
                <c:pt idx="1">
                  <c:v>Ay</c:v>
                </c:pt>
                <c:pt idx="2">
                  <c:v>Başoda</c:v>
                </c:pt>
                <c:pt idx="3">
                  <c:v>Baysallı</c:v>
                </c:pt>
                <c:pt idx="4">
                  <c:v>Çetin</c:v>
                </c:pt>
                <c:pt idx="5">
                  <c:v>Doğangün</c:v>
                </c:pt>
                <c:pt idx="6">
                  <c:v>Güloğlu</c:v>
                </c:pt>
                <c:pt idx="7">
                  <c:v>Güney</c:v>
                </c:pt>
                <c:pt idx="8">
                  <c:v>Karabacak</c:v>
                </c:pt>
                <c:pt idx="9">
                  <c:v>Özkan</c:v>
                </c:pt>
                <c:pt idx="10">
                  <c:v>Taşdemir</c:v>
                </c:pt>
              </c:strCache>
            </c:strRef>
          </c:cat>
          <c:val>
            <c:numRef>
              <c:f>Midterm!$I$4:$I$14</c:f>
              <c:numCache>
                <c:formatCode>0.00</c:formatCode>
                <c:ptCount val="11"/>
                <c:pt idx="0">
                  <c:v>90.625000000000014</c:v>
                </c:pt>
                <c:pt idx="1">
                  <c:v>81.250000000000028</c:v>
                </c:pt>
                <c:pt idx="2">
                  <c:v>71.875</c:v>
                </c:pt>
                <c:pt idx="3">
                  <c:v>84.375000000000014</c:v>
                </c:pt>
                <c:pt idx="4">
                  <c:v>62.500000000000014</c:v>
                </c:pt>
                <c:pt idx="5">
                  <c:v>87.500000000000014</c:v>
                </c:pt>
                <c:pt idx="6">
                  <c:v>96.875000000000028</c:v>
                </c:pt>
                <c:pt idx="7">
                  <c:v>100</c:v>
                </c:pt>
                <c:pt idx="8">
                  <c:v>84.375000000000014</c:v>
                </c:pt>
                <c:pt idx="9">
                  <c:v>78.125000000000014</c:v>
                </c:pt>
                <c:pt idx="10">
                  <c:v>62.500000000000014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BE-44F6-99A7-DD2C86E5A0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98593536"/>
        <c:axId val="261784704"/>
      </c:lineChart>
      <c:catAx>
        <c:axId val="198593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6116160704366177"/>
              <c:y val="0.939235938825685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61784704"/>
        <c:crosses val="autoZero"/>
        <c:auto val="1"/>
        <c:lblAlgn val="ctr"/>
        <c:lblOffset val="100"/>
        <c:noMultiLvlLbl val="0"/>
      </c:catAx>
      <c:valAx>
        <c:axId val="26178470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1376860904343962E-2"/>
              <c:y val="0.442858889117446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8593536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48859800412648952"/>
          <c:y val="0.66767962282279603"/>
          <c:w val="0.41562314682671925"/>
          <c:h val="5.90993869030289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7061908870677857E-2"/>
          <c:y val="3.3782055809807268E-2"/>
          <c:w val="0.84083619675596755"/>
          <c:h val="0.7428139055359274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D62-46B7-B9B5-15CE4C3993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D62-46B7-B9B5-15CE4C3993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D62-46B7-B9B5-15CE4C3993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D62-46B7-B9B5-15CE4C3993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D62-46B7-B9B5-15CE4C3993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D62-46B7-B9B5-15CE4C3993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D62-46B7-B9B5-15CE4C3993C2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D62-46B7-B9B5-15CE4C3993C2}"/>
              </c:ext>
            </c:extLst>
          </c:dPt>
          <c:cat>
            <c:strRef>
              <c:f>Midterm!$B$98:$B$105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Midterm!$D$98:$D$105</c:f>
              <c:numCache>
                <c:formatCode>0.00%</c:formatCode>
                <c:ptCount val="8"/>
                <c:pt idx="0">
                  <c:v>0.18181818181818182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0.18181818181818182</c:v>
                </c:pt>
                <c:pt idx="7">
                  <c:v>0.63636363636363635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D62-46B7-B9B5-15CE4C3993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23789561845149E-2"/>
          <c:y val="0.79031826050757192"/>
          <c:w val="0.90095128327833074"/>
          <c:h val="0.178144250343948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26/03/2024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transition spd="slow">
    <p:wheel spokes="1"/>
  </p:transition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>
                <a:latin typeface="Times New Roman" pitchFamily="18" charset="0"/>
              </a:rPr>
              <a:t>Bilkent University</a:t>
            </a:r>
            <a:br>
              <a:rPr lang="tr-TR" sz="4000" b="0" dirty="0">
                <a:latin typeface="Times New Roman" pitchFamily="18" charset="0"/>
              </a:rPr>
            </a:br>
            <a:r>
              <a:rPr lang="tr-TR" sz="4000" b="0" dirty="0">
                <a:latin typeface="Times New Roman" pitchFamily="18" charset="0"/>
              </a:rPr>
              <a:t>Faculty of Applied Sciences (FAS)</a:t>
            </a:r>
            <a:br>
              <a:rPr lang="tr-TR" sz="4000" b="0" dirty="0">
                <a:latin typeface="Times New Roman" pitchFamily="18" charset="0"/>
              </a:rPr>
            </a:br>
            <a:r>
              <a:rPr lang="tr-TR" sz="4000" b="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28</a:t>
            </a:r>
            <a:r>
              <a:rPr lang="en-AU" altLang="tr-TR" sz="1400" dirty="0"/>
              <a:t>/</a:t>
            </a:r>
            <a:r>
              <a:rPr lang="tr-TR" altLang="tr-TR" sz="1400" dirty="0"/>
              <a:t>03</a:t>
            </a:r>
            <a:r>
              <a:rPr lang="en-AU" altLang="tr-TR" sz="1400" dirty="0"/>
              <a:t>/20</a:t>
            </a:r>
            <a:r>
              <a:rPr lang="tr-TR" altLang="tr-TR" sz="1400" dirty="0"/>
              <a:t>24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890270"/>
              </p:ext>
            </p:extLst>
          </p:nvPr>
        </p:nvGraphicFramePr>
        <p:xfrm>
          <a:off x="179512" y="260351"/>
          <a:ext cx="8785101" cy="5904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51" name="Worksheet" r:id="rId3" imgW="8258186" imgH="3429115" progId="Excel.Sheet.8">
                  <p:embed/>
                </p:oleObj>
              </mc:Choice>
              <mc:Fallback>
                <p:oleObj name="Worksheet" r:id="rId3" imgW="8258186" imgH="34291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60351"/>
                        <a:ext cx="8785101" cy="59049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>
                <a:latin typeface="Times New Roman" panose="02020603050405020304" pitchFamily="18" charset="0"/>
              </a:rPr>
              <a:t>C. C.</a:t>
            </a:r>
            <a:r>
              <a:rPr lang="tr-TR" altLang="en-US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>
                <a:latin typeface="Times New Roman" panose="02020603050405020304" pitchFamily="18" charset="0"/>
              </a:rPr>
              <a:t>1 </a:t>
            </a:r>
            <a:r>
              <a:rPr lang="tr-TR" altLang="en-US" b="1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115019213"/>
              </p:ext>
            </p:extLst>
          </p:nvPr>
        </p:nvGraphicFramePr>
        <p:xfrm>
          <a:off x="179512" y="2665413"/>
          <a:ext cx="8712968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25" name="Worksheet" r:id="rId3" imgW="4895742" imgH="742797" progId="Excel.Sheet.8">
                  <p:embed/>
                </p:oleObj>
              </mc:Choice>
              <mc:Fallback>
                <p:oleObj name="Worksheet" r:id="rId3" imgW="4895742" imgH="742797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665413"/>
                        <a:ext cx="8712968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647888"/>
              </p:ext>
            </p:extLst>
          </p:nvPr>
        </p:nvGraphicFramePr>
        <p:xfrm>
          <a:off x="179513" y="188913"/>
          <a:ext cx="8784976" cy="605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74" name="Worksheet" r:id="rId3" imgW="6439029" imgH="3924198" progId="Excel.Sheet.8">
                  <p:embed/>
                </p:oleObj>
              </mc:Choice>
              <mc:Fallback>
                <p:oleObj name="Worksheet" r:id="rId3" imgW="6439029" imgH="3924198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3" y="188913"/>
                        <a:ext cx="8784976" cy="605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4242833"/>
              </p:ext>
            </p:extLst>
          </p:nvPr>
        </p:nvGraphicFramePr>
        <p:xfrm>
          <a:off x="251520" y="188639"/>
          <a:ext cx="8713093" cy="6335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32281"/>
              </p:ext>
            </p:extLst>
          </p:nvPr>
        </p:nvGraphicFramePr>
        <p:xfrm>
          <a:off x="251521" y="260648"/>
          <a:ext cx="8748018" cy="6192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923311"/>
              </p:ext>
            </p:extLst>
          </p:nvPr>
        </p:nvGraphicFramePr>
        <p:xfrm>
          <a:off x="251520" y="157162"/>
          <a:ext cx="8640960" cy="608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532953"/>
              </p:ext>
            </p:extLst>
          </p:nvPr>
        </p:nvGraphicFramePr>
        <p:xfrm>
          <a:off x="250825" y="765175"/>
          <a:ext cx="8578850" cy="547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9" name="Worksheet" r:id="rId3" imgW="5067257" imgH="2819464" progId="Excel.Sheet.8">
                  <p:embed/>
                </p:oleObj>
              </mc:Choice>
              <mc:Fallback>
                <p:oleObj name="Worksheet" r:id="rId3" imgW="5067257" imgH="281946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765175"/>
                        <a:ext cx="8578850" cy="547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772649"/>
      </p:ext>
    </p:extLst>
  </p:cSld>
  <p:clrMapOvr>
    <a:masterClrMapping/>
  </p:clrMapOvr>
  <p:transition spd="slow">
    <p:wheel spokes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493474"/>
              </p:ext>
            </p:extLst>
          </p:nvPr>
        </p:nvGraphicFramePr>
        <p:xfrm>
          <a:off x="5111750" y="908050"/>
          <a:ext cx="3328988" cy="5185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63" name="Worksheet" r:id="rId3" imgW="2495572" imgH="2248002" progId="Excel.Sheet.8">
                  <p:embed/>
                </p:oleObj>
              </mc:Choice>
              <mc:Fallback>
                <p:oleObj name="Worksheet" r:id="rId3" imgW="2495572" imgH="2248002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908050"/>
                        <a:ext cx="3328988" cy="5185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5853680"/>
              </p:ext>
            </p:extLst>
          </p:nvPr>
        </p:nvGraphicFramePr>
        <p:xfrm>
          <a:off x="395536" y="908050"/>
          <a:ext cx="4464496" cy="5185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15162394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/>
              <a:t>Good Luck for all of you!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>
                <a:latin typeface="Times New Roman" panose="02020603050405020304" pitchFamily="18" charset="0"/>
              </a:rPr>
              <a:t>beyond memorization</a:t>
            </a:r>
            <a:r>
              <a:rPr lang="tr-TR" altLang="en-US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/>
          </a:p>
        </p:txBody>
      </p:sp>
    </p:spTree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1305</TotalTime>
  <Words>935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142</cp:revision>
  <dcterms:created xsi:type="dcterms:W3CDTF">2009-11-08T07:48:00Z</dcterms:created>
  <dcterms:modified xsi:type="dcterms:W3CDTF">2024-03-26T08:12:24Z</dcterms:modified>
</cp:coreProperties>
</file>