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3" autoAdjust="0"/>
    <p:restoredTop sz="93537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Interval Grade Distribution </a:t>
            </a:r>
          </a:p>
        </c:rich>
      </c:tx>
      <c:layout>
        <c:manualLayout>
          <c:xMode val="edge"/>
          <c:yMode val="edge"/>
          <c:x val="0.36228865402278049"/>
          <c:y val="3.23448947050377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160605883582316E-2"/>
          <c:y val="0.10221315233543009"/>
          <c:w val="0.89362457166473486"/>
          <c:h val="0.7732576702754189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BA8C-412B-8858-5425D0F216C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BA8C-412B-8858-5425D0F216C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BA8C-412B-8858-5425D0F216C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BA8C-412B-8858-5425D0F216C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BA8C-412B-8858-5425D0F216C5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8C-412B-8858-5425D0F21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64768"/>
        <c:axId val="168866944"/>
      </c:barChart>
      <c:catAx>
        <c:axId val="1688647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2705824444"/>
              <c:y val="0.931512148466260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688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866944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688647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 THM 415 Letter Grade Distribution</a:t>
            </a:r>
          </a:p>
        </c:rich>
      </c:tx>
      <c:layout>
        <c:manualLayout>
          <c:xMode val="edge"/>
          <c:yMode val="edge"/>
          <c:x val="0.29907991562404423"/>
          <c:y val="3.448272723135041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96065645955462"/>
          <c:y val="0.11877842028931911"/>
          <c:w val="0.77316630293008271"/>
          <c:h val="0.73229785068773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269-4CD3-81A4-C5E5F2102A82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269-4CD3-81A4-C5E5F2102A82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5269-4CD3-81A4-C5E5F2102A82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69-4CD3-81A4-C5E5F2102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561408"/>
        <c:axId val="264563712"/>
        <c:axId val="0"/>
      </c:bar3DChart>
      <c:catAx>
        <c:axId val="2645614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3935723497596824"/>
              <c:y val="0.918874471359808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645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5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7819746141354535E-2"/>
              <c:y val="0.45093587622136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6456140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31107654705033"/>
          <c:y val="8.1832281687359204E-2"/>
          <c:w val="0.86152001629448594"/>
          <c:h val="0.72752032539025868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Arıkan</c:v>
                </c:pt>
                <c:pt idx="1">
                  <c:v>Ay</c:v>
                </c:pt>
                <c:pt idx="2">
                  <c:v>Başoda</c:v>
                </c:pt>
                <c:pt idx="3">
                  <c:v>Baysallı</c:v>
                </c:pt>
                <c:pt idx="4">
                  <c:v>Çetin</c:v>
                </c:pt>
                <c:pt idx="5">
                  <c:v>Doğangün</c:v>
                </c:pt>
                <c:pt idx="6">
                  <c:v>Güloğlu</c:v>
                </c:pt>
                <c:pt idx="7">
                  <c:v>Güney</c:v>
                </c:pt>
                <c:pt idx="8">
                  <c:v>Karabacak</c:v>
                </c:pt>
                <c:pt idx="9">
                  <c:v>Özkan</c:v>
                </c:pt>
                <c:pt idx="10">
                  <c:v>Taşdemir</c:v>
                </c:pt>
              </c:strCache>
            </c:strRef>
          </c:cat>
          <c:val>
            <c:numRef>
              <c:f>Midterm!$E$4:$E$14</c:f>
              <c:numCache>
                <c:formatCode>#,##0.00</c:formatCode>
                <c:ptCount val="11"/>
                <c:pt idx="0">
                  <c:v>35.833333333333336</c:v>
                </c:pt>
                <c:pt idx="1">
                  <c:v>80</c:v>
                </c:pt>
                <c:pt idx="2">
                  <c:v>15</c:v>
                </c:pt>
                <c:pt idx="3">
                  <c:v>55.000000000000007</c:v>
                </c:pt>
                <c:pt idx="4">
                  <c:v>0</c:v>
                </c:pt>
                <c:pt idx="5">
                  <c:v>25</c:v>
                </c:pt>
                <c:pt idx="6">
                  <c:v>90</c:v>
                </c:pt>
                <c:pt idx="7">
                  <c:v>60</c:v>
                </c:pt>
                <c:pt idx="8">
                  <c:v>94.166666666666671</c:v>
                </c:pt>
                <c:pt idx="9">
                  <c:v>37.5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BE-44F6-99A7-DD2C86E5A08C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Arıkan</c:v>
                </c:pt>
                <c:pt idx="1">
                  <c:v>Ay</c:v>
                </c:pt>
                <c:pt idx="2">
                  <c:v>Başoda</c:v>
                </c:pt>
                <c:pt idx="3">
                  <c:v>Baysallı</c:v>
                </c:pt>
                <c:pt idx="4">
                  <c:v>Çetin</c:v>
                </c:pt>
                <c:pt idx="5">
                  <c:v>Doğangün</c:v>
                </c:pt>
                <c:pt idx="6">
                  <c:v>Güloğlu</c:v>
                </c:pt>
                <c:pt idx="7">
                  <c:v>Güney</c:v>
                </c:pt>
                <c:pt idx="8">
                  <c:v>Karabacak</c:v>
                </c:pt>
                <c:pt idx="9">
                  <c:v>Özkan</c:v>
                </c:pt>
                <c:pt idx="10">
                  <c:v>Taşdemir</c:v>
                </c:pt>
              </c:strCache>
            </c:strRef>
          </c:cat>
          <c:val>
            <c:numRef>
              <c:f>Midterm!$I$4:$I$14</c:f>
              <c:numCache>
                <c:formatCode>0.00</c:formatCode>
                <c:ptCount val="11"/>
                <c:pt idx="0">
                  <c:v>90.625000000000014</c:v>
                </c:pt>
                <c:pt idx="1">
                  <c:v>81.250000000000028</c:v>
                </c:pt>
                <c:pt idx="2">
                  <c:v>71.875</c:v>
                </c:pt>
                <c:pt idx="3">
                  <c:v>84.375000000000014</c:v>
                </c:pt>
                <c:pt idx="4">
                  <c:v>62.500000000000014</c:v>
                </c:pt>
                <c:pt idx="5">
                  <c:v>87.500000000000014</c:v>
                </c:pt>
                <c:pt idx="6">
                  <c:v>96.875000000000028</c:v>
                </c:pt>
                <c:pt idx="7">
                  <c:v>100</c:v>
                </c:pt>
                <c:pt idx="8">
                  <c:v>84.375000000000014</c:v>
                </c:pt>
                <c:pt idx="9">
                  <c:v>78.125000000000014</c:v>
                </c:pt>
                <c:pt idx="10">
                  <c:v>62.500000000000014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BE-44F6-99A7-DD2C86E5A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98593536"/>
        <c:axId val="261784704"/>
      </c:lineChart>
      <c:catAx>
        <c:axId val="19859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116160704366177"/>
              <c:y val="0.939235938825685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61784704"/>
        <c:crosses val="autoZero"/>
        <c:auto val="1"/>
        <c:lblAlgn val="ctr"/>
        <c:lblOffset val="100"/>
        <c:noMultiLvlLbl val="0"/>
      </c:catAx>
      <c:valAx>
        <c:axId val="26178470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1376860904343962E-2"/>
              <c:y val="0.442858889117446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859353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859800412648952"/>
          <c:y val="0.66767962282279603"/>
          <c:w val="0.41562314682671925"/>
          <c:h val="5.9099386903028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061908870677857E-2"/>
          <c:y val="3.3782055809807268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D62-46B7-B9B5-15CE4C3993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D62-46B7-B9B5-15CE4C3993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D62-46B7-B9B5-15CE4C3993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D62-46B7-B9B5-15CE4C3993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D62-46B7-B9B5-15CE4C3993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D62-46B7-B9B5-15CE4C3993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D62-46B7-B9B5-15CE4C3993C2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D62-46B7-B9B5-15CE4C3993C2}"/>
              </c:ext>
            </c:extLst>
          </c:dPt>
          <c:cat>
            <c:strRef>
              <c:f>Midterm!$B$98:$B$105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Midterm!$D$98:$D$105</c:f>
              <c:numCache>
                <c:formatCode>0.00%</c:formatCode>
                <c:ptCount val="8"/>
                <c:pt idx="0">
                  <c:v>0.18181818181818182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0.18181818181818182</c:v>
                </c:pt>
                <c:pt idx="7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D62-46B7-B9B5-15CE4C399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26/03/2024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>
                <a:latin typeface="Times New Roman" pitchFamily="18" charset="0"/>
              </a:rPr>
              <a:t>Bilkent University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Faculty of Applied Sciences (FAS)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28</a:t>
            </a:r>
            <a:r>
              <a:rPr lang="en-AU" altLang="tr-TR" sz="1400" dirty="0"/>
              <a:t>/</a:t>
            </a:r>
            <a:r>
              <a:rPr lang="tr-TR" altLang="tr-TR" sz="1400" dirty="0"/>
              <a:t>03</a:t>
            </a:r>
            <a:r>
              <a:rPr lang="en-AU" altLang="tr-TR" sz="1400" dirty="0"/>
              <a:t>/20</a:t>
            </a:r>
            <a:r>
              <a:rPr lang="tr-TR" altLang="tr-TR" sz="1400" dirty="0"/>
              <a:t>24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890270"/>
              </p:ext>
            </p:extLst>
          </p:nvPr>
        </p:nvGraphicFramePr>
        <p:xfrm>
          <a:off x="179512" y="260351"/>
          <a:ext cx="8785101" cy="590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51" name="Worksheet" r:id="rId3" imgW="8258186" imgH="3429115" progId="Excel.Sheet.8">
                  <p:embed/>
                </p:oleObj>
              </mc:Choice>
              <mc:Fallback>
                <p:oleObj name="Worksheet" r:id="rId3" imgW="8258186" imgH="34291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0351"/>
                        <a:ext cx="8785101" cy="5904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15019213"/>
              </p:ext>
            </p:extLst>
          </p:nvPr>
        </p:nvGraphicFramePr>
        <p:xfrm>
          <a:off x="179512" y="2665413"/>
          <a:ext cx="871296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5" name="Worksheet" r:id="rId3" imgW="4895742" imgH="742797" progId="Excel.Sheet.8">
                  <p:embed/>
                </p:oleObj>
              </mc:Choice>
              <mc:Fallback>
                <p:oleObj name="Worksheet" r:id="rId3" imgW="4895742" imgH="74279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65413"/>
                        <a:ext cx="871296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47888"/>
              </p:ext>
            </p:extLst>
          </p:nvPr>
        </p:nvGraphicFramePr>
        <p:xfrm>
          <a:off x="179513" y="188913"/>
          <a:ext cx="8784976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4" name="Worksheet" r:id="rId3" imgW="6439029" imgH="3924198" progId="Excel.Sheet.8">
                  <p:embed/>
                </p:oleObj>
              </mc:Choice>
              <mc:Fallback>
                <p:oleObj name="Worksheet" r:id="rId3" imgW="6439029" imgH="392419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188913"/>
                        <a:ext cx="8784976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242833"/>
              </p:ext>
            </p:extLst>
          </p:nvPr>
        </p:nvGraphicFramePr>
        <p:xfrm>
          <a:off x="251520" y="188639"/>
          <a:ext cx="8713093" cy="633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32281"/>
              </p:ext>
            </p:extLst>
          </p:nvPr>
        </p:nvGraphicFramePr>
        <p:xfrm>
          <a:off x="251521" y="260648"/>
          <a:ext cx="8748018" cy="619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923311"/>
              </p:ext>
            </p:extLst>
          </p:nvPr>
        </p:nvGraphicFramePr>
        <p:xfrm>
          <a:off x="251520" y="157162"/>
          <a:ext cx="8640960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532953"/>
              </p:ext>
            </p:extLst>
          </p:nvPr>
        </p:nvGraphicFramePr>
        <p:xfrm>
          <a:off x="250825" y="765175"/>
          <a:ext cx="8578850" cy="54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9" name="Worksheet" r:id="rId3" imgW="5067257" imgH="2819464" progId="Excel.Sheet.8">
                  <p:embed/>
                </p:oleObj>
              </mc:Choice>
              <mc:Fallback>
                <p:oleObj name="Worksheet" r:id="rId3" imgW="5067257" imgH="281946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765175"/>
                        <a:ext cx="8578850" cy="54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493474"/>
              </p:ext>
            </p:extLst>
          </p:nvPr>
        </p:nvGraphicFramePr>
        <p:xfrm>
          <a:off x="5111750" y="908050"/>
          <a:ext cx="3328988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3" name="Worksheet" r:id="rId3" imgW="2495572" imgH="2248002" progId="Excel.Sheet.8">
                  <p:embed/>
                </p:oleObj>
              </mc:Choice>
              <mc:Fallback>
                <p:oleObj name="Worksheet" r:id="rId3" imgW="2495572" imgH="224800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908050"/>
                        <a:ext cx="3328988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853680"/>
              </p:ext>
            </p:extLst>
          </p:nvPr>
        </p:nvGraphicFramePr>
        <p:xfrm>
          <a:off x="395536" y="908050"/>
          <a:ext cx="4464496" cy="5185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1305</TotalTime>
  <Words>935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142</cp:revision>
  <dcterms:created xsi:type="dcterms:W3CDTF">2009-11-08T07:48:00Z</dcterms:created>
  <dcterms:modified xsi:type="dcterms:W3CDTF">2024-03-26T08:12:24Z</dcterms:modified>
</cp:coreProperties>
</file>